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73" autoAdjust="0"/>
  </p:normalViewPr>
  <p:slideViewPr>
    <p:cSldViewPr>
      <p:cViewPr varScale="1">
        <p:scale>
          <a:sx n="93" d="100"/>
          <a:sy n="93" d="100"/>
        </p:scale>
        <p:origin x="-21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0FD8-C0D6-48EB-B185-33A0C8C6D1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936-A9A2-406A-95BA-B9B9C85CF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0FD8-C0D6-48EB-B185-33A0C8C6D1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936-A9A2-406A-95BA-B9B9C85CF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0FD8-C0D6-48EB-B185-33A0C8C6D1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936-A9A2-406A-95BA-B9B9C85CF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0FD8-C0D6-48EB-B185-33A0C8C6D1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936-A9A2-406A-95BA-B9B9C85CF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0FD8-C0D6-48EB-B185-33A0C8C6D1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936-A9A2-406A-95BA-B9B9C85CF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0FD8-C0D6-48EB-B185-33A0C8C6D1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936-A9A2-406A-95BA-B9B9C85CF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0FD8-C0D6-48EB-B185-33A0C8C6D1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936-A9A2-406A-95BA-B9B9C85CF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0FD8-C0D6-48EB-B185-33A0C8C6D1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936-A9A2-406A-95BA-B9B9C85CF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0FD8-C0D6-48EB-B185-33A0C8C6D1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936-A9A2-406A-95BA-B9B9C85CF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0FD8-C0D6-48EB-B185-33A0C8C6D1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936-A9A2-406A-95BA-B9B9C85CF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0FD8-C0D6-48EB-B185-33A0C8C6D1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936-A9A2-406A-95BA-B9B9C85CF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C0FD8-C0D6-48EB-B185-33A0C8C6D1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3936-A9A2-406A-95BA-B9B9C85CF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Закрыто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23781" y="19636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крыто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15816" y="246774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крыто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23781" y="299695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крыто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23781" y="350100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крыто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23781" y="400506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крыто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23781" y="450912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крыто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23781" y="501317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акрыто 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23781" y="551723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Закрыто 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23781" y="60212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авило 1">
            <a:hlinkClick r:id="rId3" action="ppaction://hlinksldjump"/>
          </p:cNvPr>
          <p:cNvSpPr txBox="1"/>
          <p:nvPr/>
        </p:nvSpPr>
        <p:spPr>
          <a:xfrm>
            <a:off x="3715926" y="2004700"/>
            <a:ext cx="276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внимания</a:t>
            </a:r>
          </a:p>
        </p:txBody>
      </p:sp>
      <p:sp>
        <p:nvSpPr>
          <p:cNvPr id="15" name="Правило 2">
            <a:hlinkClick r:id="rId4" action="ppaction://hlinksldjump"/>
          </p:cNvPr>
          <p:cNvSpPr txBox="1"/>
          <p:nvPr/>
        </p:nvSpPr>
        <p:spPr>
          <a:xfrm>
            <a:off x="3715926" y="2508756"/>
            <a:ext cx="338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целей обучения</a:t>
            </a:r>
          </a:p>
        </p:txBody>
      </p:sp>
      <p:sp>
        <p:nvSpPr>
          <p:cNvPr id="16" name="Правило 3">
            <a:hlinkClick r:id="rId5" action="ppaction://hlinksldjump"/>
          </p:cNvPr>
          <p:cNvSpPr txBox="1"/>
          <p:nvPr/>
        </p:nvSpPr>
        <p:spPr>
          <a:xfrm>
            <a:off x="3715926" y="3012812"/>
            <a:ext cx="39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Обращение к имеющимся знаниям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авило 4">
            <a:hlinkClick r:id="rId6" action="ppaction://hlinksldjump"/>
          </p:cNvPr>
          <p:cNvSpPr txBox="1"/>
          <p:nvPr/>
        </p:nvSpPr>
        <p:spPr>
          <a:xfrm>
            <a:off x="3715926" y="3516868"/>
            <a:ext cx="421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 изучаемого материала</a:t>
            </a:r>
          </a:p>
        </p:txBody>
      </p:sp>
      <p:sp>
        <p:nvSpPr>
          <p:cNvPr id="18" name="Правило 5">
            <a:hlinkClick r:id="rId7" action="ppaction://hlinksldjump"/>
          </p:cNvPr>
          <p:cNvSpPr txBox="1"/>
          <p:nvPr/>
        </p:nvSpPr>
        <p:spPr>
          <a:xfrm>
            <a:off x="3715926" y="4020924"/>
            <a:ext cx="277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 обучением</a:t>
            </a:r>
          </a:p>
        </p:txBody>
      </p:sp>
      <p:sp>
        <p:nvSpPr>
          <p:cNvPr id="19" name="Правило 6">
            <a:hlinkClick r:id="rId8" action="ppaction://hlinksldjump"/>
          </p:cNvPr>
          <p:cNvSpPr txBox="1"/>
          <p:nvPr/>
        </p:nvSpPr>
        <p:spPr>
          <a:xfrm>
            <a:off x="3715926" y="4524980"/>
            <a:ext cx="401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новых знаний на практике</a:t>
            </a:r>
          </a:p>
        </p:txBody>
      </p:sp>
      <p:sp>
        <p:nvSpPr>
          <p:cNvPr id="20" name="Правило 7">
            <a:hlinkClick r:id="rId9" action="ppaction://hlinksldjump"/>
          </p:cNvPr>
          <p:cNvSpPr txBox="1"/>
          <p:nvPr/>
        </p:nvSpPr>
        <p:spPr>
          <a:xfrm>
            <a:off x="3715869" y="5029036"/>
            <a:ext cx="360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Предоставление обратной связи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авило 8">
            <a:hlinkClick r:id="rId10" action="ppaction://hlinksldjump"/>
          </p:cNvPr>
          <p:cNvSpPr txBox="1"/>
          <p:nvPr/>
        </p:nvSpPr>
        <p:spPr>
          <a:xfrm>
            <a:off x="3715926" y="5533092"/>
            <a:ext cx="240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выполнения</a:t>
            </a:r>
          </a:p>
        </p:txBody>
      </p:sp>
      <p:sp>
        <p:nvSpPr>
          <p:cNvPr id="23" name="Правило 9">
            <a:hlinkClick r:id="rId11" action="ppaction://hlinksldjump"/>
          </p:cNvPr>
          <p:cNvSpPr txBox="1"/>
          <p:nvPr/>
        </p:nvSpPr>
        <p:spPr>
          <a:xfrm>
            <a:off x="3715926" y="6037148"/>
            <a:ext cx="467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и перенос полученных умений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71800" y="1124744"/>
            <a:ext cx="511256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2771800" y="1124744"/>
            <a:ext cx="5112568" cy="432048"/>
          </a:xfrm>
        </p:spPr>
        <p:txBody>
          <a:bodyPr/>
          <a:lstStyle/>
          <a:p>
            <a:r>
              <a:rPr lang="ru-RU" sz="1800" kern="1200" dirty="0" smtClean="0">
                <a:solidFill>
                  <a:srgbClr val="FFFF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9 принципов педагогического дизайна </a:t>
            </a:r>
            <a:r>
              <a:rPr lang="ru-RU" sz="1800" kern="1200" dirty="0" err="1" smtClean="0">
                <a:solidFill>
                  <a:srgbClr val="FFFF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Ганье</a:t>
            </a:r>
            <a:endParaRPr lang="ru-RU" dirty="0"/>
          </a:p>
        </p:txBody>
      </p:sp>
      <p:pic>
        <p:nvPicPr>
          <p:cNvPr id="29" name="Открыто 4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915816" y="350100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Открыто 5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915816" y="400506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Открыто 6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915816" y="450912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Открыто 7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915816" y="501317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Открыто 8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915816" y="551723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Открыто 9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915816" y="60212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Открыто 3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915816" y="299695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Открыто 2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915816" y="246774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Открыто 1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915816" y="19636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Помощь" descr="hel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91865" y="4482320"/>
            <a:ext cx="2287601" cy="2403064"/>
          </a:xfrm>
          <a:prstGeom prst="rect">
            <a:avLst/>
          </a:prstGeom>
        </p:spPr>
      </p:pic>
      <p:pic>
        <p:nvPicPr>
          <p:cNvPr id="39" name="Закрыть помощь" descr="clos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23728" y="4365104"/>
            <a:ext cx="220825" cy="23659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4282" y="21429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Бонус от Матюкова Андрея</a:t>
            </a: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lifel.ru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0" y="1124744"/>
            <a:ext cx="511256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2771800" y="1124744"/>
            <a:ext cx="5112568" cy="4320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 eaLnBrk="1" latinLnBrk="0" hangingPunct="1"/>
            <a:r>
              <a:rPr lang="ru-RU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9. Сохранение и перенос полученных умений</a:t>
            </a:r>
            <a:endParaRPr lang="ru-RU" sz="1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2333198"/>
            <a:ext cx="5184576" cy="1815882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dirty="0"/>
              <a:t>Поддерживайте сохранение и перенос полученных знаний. Знакомьте ученика со сходными проблемными ситуациями, создавайте условия для дополнительных практических занятий с использованием полученных знаний и навыков. Создавайте ситуации, в которых ученик будет вынужден переносить навыки и умения в новые области.</a:t>
            </a:r>
          </a:p>
        </p:txBody>
      </p:sp>
      <p:pic>
        <p:nvPicPr>
          <p:cNvPr id="5" name="Рисунок 4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25144"/>
            <a:ext cx="609739" cy="609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0" y="1124744"/>
            <a:ext cx="511256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2771800" y="1124744"/>
            <a:ext cx="5112568" cy="4320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 eaLnBrk="1" latinLnBrk="0" hangingPunct="1"/>
            <a:r>
              <a:rPr lang="ru-RU" sz="1800" kern="1200" dirty="0" smtClean="0">
                <a:latin typeface="+mj-lt"/>
                <a:ea typeface="+mj-ea"/>
                <a:cs typeface="+mj-cs"/>
              </a:rPr>
              <a:t>1. Привлечение внимания</a:t>
            </a:r>
            <a:endParaRPr lang="ru-RU" sz="1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2348880"/>
            <a:ext cx="5184576" cy="1323439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dirty="0"/>
              <a:t>Предложите ученикам рассмотреть содержательную проблему, новую ситуацию, задайте вопросы, используйте </a:t>
            </a:r>
            <a:r>
              <a:rPr lang="ru-RU" sz="1600" dirty="0" err="1"/>
              <a:t>мультимедийные</a:t>
            </a:r>
            <a:r>
              <a:rPr lang="ru-RU" sz="1600" dirty="0"/>
              <a:t> возможности для привлечения внимания. Это поможет сделать урок более основательным, а деятельность более мотивированной.</a:t>
            </a:r>
          </a:p>
        </p:txBody>
      </p:sp>
      <p:pic>
        <p:nvPicPr>
          <p:cNvPr id="26" name="Рисунок 25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25144"/>
            <a:ext cx="609739" cy="609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0" y="1124744"/>
            <a:ext cx="511256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2771800" y="1124744"/>
            <a:ext cx="5112568" cy="432048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ru-RU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Определение целей обучения</a:t>
            </a:r>
            <a:endParaRPr lang="ru-RU" sz="1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2348880"/>
            <a:ext cx="5184576" cy="1569660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dirty="0" smtClean="0"/>
              <a:t>Формулируйте для учеников цель обучения. Необходимо описать умения, которые учащиеся получат в ходе изучения данной темы, как они в дальнейшем смогут использовать приобретенные знания. Это поможет ученикам самостоятельно оценивать информацию и лучше ее воспринимать.</a:t>
            </a:r>
            <a:endParaRPr lang="ru-RU" sz="1600" dirty="0"/>
          </a:p>
        </p:txBody>
      </p:sp>
      <p:pic>
        <p:nvPicPr>
          <p:cNvPr id="5" name="Рисунок 4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25144"/>
            <a:ext cx="609739" cy="609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0" y="1124744"/>
            <a:ext cx="511256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2771800" y="1124744"/>
            <a:ext cx="5112568" cy="4320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 eaLnBrk="1" latinLnBrk="0" hangingPunct="1"/>
            <a:r>
              <a:rPr lang="ru-RU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Обращение к имеющимся знаниям</a:t>
            </a:r>
            <a:endParaRPr lang="ru-RU" sz="1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2351782"/>
            <a:ext cx="5184576" cy="1077218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dirty="0"/>
              <a:t>Напоминайте учениках о фактах, правилах, навыках, о которых они уже знают и которые связаны с изучаемой темой. Обеспечивайте учеников элементами поддержки, которые помогут понять и запомнить материал.</a:t>
            </a:r>
          </a:p>
        </p:txBody>
      </p:sp>
      <p:pic>
        <p:nvPicPr>
          <p:cNvPr id="5" name="Рисунок 4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25144"/>
            <a:ext cx="609739" cy="609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0" y="1124744"/>
            <a:ext cx="511256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2771800" y="1124744"/>
            <a:ext cx="5112568" cy="4320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 eaLnBrk="1" latinLnBrk="0" hangingPunct="1"/>
            <a:r>
              <a:rPr lang="ru-RU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Представление изучаемого материала</a:t>
            </a:r>
            <a:endParaRPr lang="ru-RU" sz="1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2351782"/>
            <a:ext cx="5184576" cy="1077218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dirty="0"/>
              <a:t>Представляйте изучаемый материал при помощи текста, графики, фотографий, </a:t>
            </a:r>
            <a:r>
              <a:rPr lang="ru-RU" sz="1600" dirty="0" err="1"/>
              <a:t>анимаций</a:t>
            </a:r>
            <a:r>
              <a:rPr lang="ru-RU" sz="1600" dirty="0"/>
              <a:t>. Разбивайте информацию на фрагменты, избегайте перегрузки и переполнения памяти, повторяйте и напоминайте.</a:t>
            </a:r>
          </a:p>
        </p:txBody>
      </p:sp>
      <p:pic>
        <p:nvPicPr>
          <p:cNvPr id="5" name="Рисунок 4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25144"/>
            <a:ext cx="609739" cy="609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0" y="1124744"/>
            <a:ext cx="511256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2771800" y="1124744"/>
            <a:ext cx="5112568" cy="432048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ru-RU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Руководство обучением</a:t>
            </a:r>
            <a:endParaRPr lang="ru-RU" sz="1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2351781"/>
            <a:ext cx="5184576" cy="1077218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dirty="0"/>
              <a:t>Обеспечьте учеников советами и руководствами для учебы. Помните, что представление материала отличается от инструкций о том, как следует изучать этот материал.</a:t>
            </a:r>
          </a:p>
        </p:txBody>
      </p:sp>
      <p:pic>
        <p:nvPicPr>
          <p:cNvPr id="5" name="Рисунок 4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25144"/>
            <a:ext cx="609739" cy="609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0" y="1124744"/>
            <a:ext cx="511256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2771800" y="1124744"/>
            <a:ext cx="5112568" cy="4320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 eaLnBrk="1" latinLnBrk="0" hangingPunct="1"/>
            <a:r>
              <a:rPr lang="ru-RU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Проверка новых знаний на практике</a:t>
            </a:r>
            <a:endParaRPr lang="ru-RU" sz="1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2348880"/>
            <a:ext cx="5184576" cy="830997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dirty="0"/>
              <a:t>Дайте ученикам возможность как-то использовать полученные знания, практические навыки или усвоенные модели </a:t>
            </a:r>
            <a:r>
              <a:rPr lang="ru-RU" sz="1600" dirty="0" smtClean="0"/>
              <a:t>поведения.</a:t>
            </a:r>
            <a:endParaRPr lang="ru-RU" sz="1600" dirty="0"/>
          </a:p>
        </p:txBody>
      </p:sp>
      <p:pic>
        <p:nvPicPr>
          <p:cNvPr id="5" name="Рисунок 4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25144"/>
            <a:ext cx="609739" cy="609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0" y="1124744"/>
            <a:ext cx="511256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2771800" y="1124744"/>
            <a:ext cx="5112568" cy="432048"/>
          </a:xfrm>
        </p:spPr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Предоставление обратной связи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2348879"/>
            <a:ext cx="5184576" cy="830997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dirty="0"/>
              <a:t>Обеспечивайте содержательную обратную связь. Корректируйте ответы учеников, анализируйте их </a:t>
            </a:r>
            <a:r>
              <a:rPr lang="ru-RU" sz="1600" dirty="0" smtClean="0"/>
              <a:t>поведение.</a:t>
            </a:r>
            <a:endParaRPr lang="ru-RU" sz="1600" dirty="0"/>
          </a:p>
        </p:txBody>
      </p:sp>
      <p:pic>
        <p:nvPicPr>
          <p:cNvPr id="5" name="Рисунок 4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25144"/>
            <a:ext cx="609739" cy="609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0" y="1124744"/>
            <a:ext cx="511256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2771800" y="1124744"/>
            <a:ext cx="5112568" cy="432048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ru-RU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8. Оценка выполнения</a:t>
            </a:r>
            <a:endParaRPr lang="ru-RU" sz="1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2348878"/>
            <a:ext cx="5184576" cy="830997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dirty="0"/>
              <a:t>Оценивайте выполнение тестов и заданий по выученным урокам. Сообщайте ученикам общую информацию о успехах в </a:t>
            </a:r>
            <a:r>
              <a:rPr lang="ru-RU" sz="1600" dirty="0" smtClean="0"/>
              <a:t>учебе.</a:t>
            </a:r>
            <a:endParaRPr lang="ru-RU" sz="1600" dirty="0"/>
          </a:p>
        </p:txBody>
      </p:sp>
      <p:pic>
        <p:nvPicPr>
          <p:cNvPr id="5" name="Рисунок 4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25144"/>
            <a:ext cx="609739" cy="609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349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9 принципов педагогического дизайна Ганье</vt:lpstr>
      <vt:lpstr>1. Привлечение внимания</vt:lpstr>
      <vt:lpstr>2. Определение целей обучения</vt:lpstr>
      <vt:lpstr>3. Обращение к имеющимся знаниям</vt:lpstr>
      <vt:lpstr>4. Представление изучаемого материала</vt:lpstr>
      <vt:lpstr>5. Руководство обучением</vt:lpstr>
      <vt:lpstr>6. Проверка новых знаний на практике</vt:lpstr>
      <vt:lpstr>7. Предоставление обратной связи</vt:lpstr>
      <vt:lpstr>8. Оценка выполнения</vt:lpstr>
      <vt:lpstr>9. Сохранение и перенос полученных умений</vt:lpstr>
    </vt:vector>
  </TitlesOfParts>
  <Company>LIFEL.RU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LIFEL.RU</dc:creator>
  <cp:lastModifiedBy>1349987</cp:lastModifiedBy>
  <cp:revision>31</cp:revision>
  <dcterms:created xsi:type="dcterms:W3CDTF">2017-01-31T06:42:36Z</dcterms:created>
  <dcterms:modified xsi:type="dcterms:W3CDTF">2018-09-25T19:15:35Z</dcterms:modified>
</cp:coreProperties>
</file>